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BA6B8-FF57-40F0-9F44-FFEA76957AFC}" type="datetimeFigureOut">
              <a:rPr lang="en-US" smtClean="0"/>
              <a:pPr/>
              <a:t>1/16/2010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917D3B-37F0-4C1A-9ABA-69EA70EB980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BA6B8-FF57-40F0-9F44-FFEA76957AFC}" type="datetimeFigureOut">
              <a:rPr lang="en-US" smtClean="0"/>
              <a:pPr/>
              <a:t>1/16/2010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17D3B-37F0-4C1A-9ABA-69EA70EB980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cbi.nlm.nih.gov/pmc/issues/178370" TargetMode="External"/><Relationship Id="rId2" Type="http://schemas.openxmlformats.org/officeDocument/2006/relationships/hyperlink" Target="http://www.nanotech-now.com/nanotechnology-medicine-glossary.htm" TargetMode="External"/><Relationship Id="rId1" Type="http://schemas.openxmlformats.org/officeDocument/2006/relationships/slideLayout" Target="../slideLayouts/slideLayout2.xml"/><Relationship Id="rId6" Type="http://schemas.openxmlformats.org/officeDocument/2006/relationships/hyperlink" Target="http://www.wellcome.ac.uk/democs/flash/runflash.html" TargetMode="External"/><Relationship Id="rId5" Type="http://schemas.openxmlformats.org/officeDocument/2006/relationships/hyperlink" Target="http://www.wisc-online.com/objects/ViewObject.aspx?ID=NAN405" TargetMode="External"/><Relationship Id="rId4" Type="http://schemas.openxmlformats.org/officeDocument/2006/relationships/hyperlink" Target="http://en.wikipedia.org/wiki/Nanomedicin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uofaweb.ualberta.ca/ece/images/FishyNews.jpg" TargetMode="External"/><Relationship Id="rId2" Type="http://schemas.openxmlformats.org/officeDocument/2006/relationships/hyperlink" Target="http://eands.caltech.edu/articles/LXVI/alhibbs.html" TargetMode="External"/><Relationship Id="rId1" Type="http://schemas.openxmlformats.org/officeDocument/2006/relationships/slideLayout" Target="../slideLayouts/slideLayout2.xml"/><Relationship Id="rId4" Type="http://schemas.openxmlformats.org/officeDocument/2006/relationships/hyperlink" Target="http://nanomedicinetoday.files.wordpress.com/2009/03/two-a1.jp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A Brief View of Nanotechnology in Medicine</a:t>
            </a:r>
          </a:p>
        </p:txBody>
      </p:sp>
      <p:sp>
        <p:nvSpPr>
          <p:cNvPr id="3" name="Subtitle 2"/>
          <p:cNvSpPr>
            <a:spLocks noGrp="1"/>
          </p:cNvSpPr>
          <p:nvPr>
            <p:ph type="subTitle" idx="1"/>
          </p:nvPr>
        </p:nvSpPr>
        <p:spPr/>
        <p:txBody>
          <a:bodyPr/>
          <a:lstStyle/>
          <a:p>
            <a:r>
              <a:rPr lang="en-US" dirty="0" smtClean="0">
                <a:solidFill>
                  <a:schemeClr val="tx1"/>
                </a:solidFill>
              </a:rPr>
              <a:t>By Jaskaran S. Dhillon</a:t>
            </a:r>
          </a:p>
          <a:p>
            <a:r>
              <a:rPr lang="en-US" dirty="0" smtClean="0">
                <a:solidFill>
                  <a:schemeClr val="tx1"/>
                </a:solidFill>
              </a:rPr>
              <a:t>March 2010</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Social Issues of Nanotechnology in Medicine</a:t>
            </a:r>
            <a:endParaRPr lang="en-US" i="1" dirty="0"/>
          </a:p>
        </p:txBody>
      </p:sp>
      <p:sp>
        <p:nvSpPr>
          <p:cNvPr id="3" name="Content Placeholder 2"/>
          <p:cNvSpPr>
            <a:spLocks noGrp="1"/>
          </p:cNvSpPr>
          <p:nvPr>
            <p:ph idx="1"/>
          </p:nvPr>
        </p:nvSpPr>
        <p:spPr>
          <a:xfrm>
            <a:off x="457200" y="1600200"/>
            <a:ext cx="8382000" cy="4876800"/>
          </a:xfrm>
        </p:spPr>
        <p:txBody>
          <a:bodyPr>
            <a:normAutofit fontScale="92500" lnSpcReduction="20000"/>
          </a:bodyPr>
          <a:lstStyle/>
          <a:p>
            <a:pPr marL="514350" indent="-514350">
              <a:buFont typeface="+mj-lt"/>
              <a:buAutoNum type="arabicPeriod"/>
            </a:pPr>
            <a:r>
              <a:rPr lang="en-US" dirty="0" smtClean="0"/>
              <a:t>How many nanotechnology implementations in the human body (to protect against diseases and to offer “enhanced immunization”) would it take for a human to no longer remain human?</a:t>
            </a:r>
          </a:p>
          <a:p>
            <a:pPr marL="514350" indent="-514350">
              <a:buFont typeface="+mj-lt"/>
              <a:buAutoNum type="arabicPeriod"/>
            </a:pPr>
            <a:r>
              <a:rPr lang="en-US" dirty="0" smtClean="0"/>
              <a:t>Fear of decrease the gap between humans and robots/computers</a:t>
            </a:r>
          </a:p>
          <a:p>
            <a:pPr marL="514350" indent="-514350">
              <a:buFont typeface="+mj-lt"/>
              <a:buAutoNum type="arabicPeriod"/>
            </a:pPr>
            <a:r>
              <a:rPr lang="en-US" dirty="0" smtClean="0"/>
              <a:t>Who will have control over nanomedicinal technology?</a:t>
            </a:r>
          </a:p>
          <a:p>
            <a:pPr marL="514350" indent="-514350">
              <a:buFont typeface="+mj-lt"/>
              <a:buAutoNum type="arabicPeriod"/>
            </a:pPr>
            <a:r>
              <a:rPr lang="en-US" dirty="0" smtClean="0"/>
              <a:t>Will this possesion/control render a bias for treatment and use on basis of ethnicity, color and race, not to mention political standings and viewpoints?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Social Issues (Continued)</a:t>
            </a:r>
            <a:endParaRPr lang="en-US" i="1" dirty="0"/>
          </a:p>
        </p:txBody>
      </p:sp>
      <p:sp>
        <p:nvSpPr>
          <p:cNvPr id="3" name="Content Placeholder 2"/>
          <p:cNvSpPr>
            <a:spLocks noGrp="1"/>
          </p:cNvSpPr>
          <p:nvPr>
            <p:ph idx="1"/>
          </p:nvPr>
        </p:nvSpPr>
        <p:spPr/>
        <p:txBody>
          <a:bodyPr>
            <a:normAutofit fontScale="92500" lnSpcReduction="10000"/>
          </a:bodyPr>
          <a:lstStyle/>
          <a:p>
            <a:r>
              <a:rPr lang="en-US" dirty="0" smtClean="0"/>
              <a:t>The issue of human feedback and dignity is also present. The ability to detect a single cancerous cell or slightly elevated biometrics could have profound effects upon how individuals think about the status of their health and bodies.</a:t>
            </a:r>
          </a:p>
          <a:p>
            <a:r>
              <a:rPr lang="en-US" dirty="0" smtClean="0"/>
              <a:t> A heightened awareness of one’s health status could have profound effects on how an individual thinks about his/her health, and this may cause psychological harm/effects such as anxiety, paranoia, etc.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Economical Issues of Nanotechnology in Medicine</a:t>
            </a:r>
            <a:endParaRPr lang="en-US" i="1" dirty="0"/>
          </a:p>
        </p:txBody>
      </p:sp>
      <p:sp>
        <p:nvSpPr>
          <p:cNvPr id="3" name="Content Placeholder 2"/>
          <p:cNvSpPr>
            <a:spLocks noGrp="1"/>
          </p:cNvSpPr>
          <p:nvPr>
            <p:ph idx="1"/>
          </p:nvPr>
        </p:nvSpPr>
        <p:spPr/>
        <p:txBody>
          <a:bodyPr>
            <a:normAutofit fontScale="92500"/>
          </a:bodyPr>
          <a:lstStyle/>
          <a:p>
            <a:r>
              <a:rPr lang="en-US" dirty="0" smtClean="0"/>
              <a:t>Will “nanomedicine” widen the gap between the rich and the poor in its initial stages like many disruptive technologies of the past? </a:t>
            </a:r>
          </a:p>
          <a:p>
            <a:r>
              <a:rPr lang="en-US" dirty="0" smtClean="0"/>
              <a:t>Is there a certain patent for nanomedicine? How much will the ideas of nanomedicine sell for? </a:t>
            </a:r>
          </a:p>
          <a:p>
            <a:r>
              <a:rPr lang="en-US" dirty="0" smtClean="0"/>
              <a:t>Does nanomedicine favor the rich or the poor? Will the poor get equal access to nanomedicine and other nano-medicinal technologies?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Ethical Issues of Nanotechnology in Medicine</a:t>
            </a:r>
            <a:endParaRPr lang="en-US" i="1" dirty="0"/>
          </a:p>
        </p:txBody>
      </p:sp>
      <p:sp>
        <p:nvSpPr>
          <p:cNvPr id="3" name="Content Placeholder 2"/>
          <p:cNvSpPr>
            <a:spLocks noGrp="1"/>
          </p:cNvSpPr>
          <p:nvPr>
            <p:ph idx="1"/>
          </p:nvPr>
        </p:nvSpPr>
        <p:spPr>
          <a:xfrm>
            <a:off x="381000" y="1600200"/>
            <a:ext cx="6324600" cy="4648200"/>
          </a:xfrm>
        </p:spPr>
        <p:txBody>
          <a:bodyPr>
            <a:normAutofit fontScale="70000" lnSpcReduction="20000"/>
          </a:bodyPr>
          <a:lstStyle/>
          <a:p>
            <a:r>
              <a:rPr lang="en-US" dirty="0" smtClean="0"/>
              <a:t>Bioethical researchers believe that nanomedicine could be manipulated to harm the human body rather than healing it.</a:t>
            </a:r>
          </a:p>
          <a:p>
            <a:r>
              <a:rPr lang="en-US" dirty="0" smtClean="0"/>
              <a:t> How would the use of a technology that can’t be seen be regulated? What if, they say, the guiding system on the medicine malfunctions and takes the medicine to the wrong part of the body, such as the brain? </a:t>
            </a:r>
          </a:p>
          <a:p>
            <a:r>
              <a:rPr lang="en-US" dirty="0" smtClean="0"/>
              <a:t>Another scenario taken into consideration: bioterrorism. What if the nanomedicine technology is used for terrorism purposes? Particles that can’t be seen or easily controlled would enter the body and deliver harmful substances such as toxins.</a:t>
            </a:r>
          </a:p>
          <a:p>
            <a:r>
              <a:rPr lang="en-US" dirty="0" smtClean="0"/>
              <a:t>Will the materials used for the nano-medicinal technologies be non-toxic and eco-friendly?</a:t>
            </a:r>
          </a:p>
          <a:p>
            <a:endParaRPr lang="en-US" dirty="0" smtClean="0"/>
          </a:p>
          <a:p>
            <a:endParaRPr lang="en-US" dirty="0"/>
          </a:p>
        </p:txBody>
      </p:sp>
      <p:pic>
        <p:nvPicPr>
          <p:cNvPr id="6146" name="Picture 2" descr="https://zeo.sgul.ac.uk/students/clubs/societies/Ethics.jpg"/>
          <p:cNvPicPr>
            <a:picLocks noChangeAspect="1" noChangeArrowheads="1"/>
          </p:cNvPicPr>
          <p:nvPr/>
        </p:nvPicPr>
        <p:blipFill>
          <a:blip r:embed="rId2" cstate="print"/>
          <a:srcRect/>
          <a:stretch>
            <a:fillRect/>
          </a:stretch>
        </p:blipFill>
        <p:spPr bwMode="auto">
          <a:xfrm>
            <a:off x="6858000" y="1981200"/>
            <a:ext cx="2133600" cy="1600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What Lessons Have We and Should We Learn?</a:t>
            </a:r>
            <a:endParaRPr lang="en-US" i="1" dirty="0"/>
          </a:p>
        </p:txBody>
      </p:sp>
      <p:sp>
        <p:nvSpPr>
          <p:cNvPr id="3" name="Content Placeholder 2"/>
          <p:cNvSpPr>
            <a:spLocks noGrp="1"/>
          </p:cNvSpPr>
          <p:nvPr>
            <p:ph idx="1"/>
          </p:nvPr>
        </p:nvSpPr>
        <p:spPr>
          <a:xfrm>
            <a:off x="457200" y="1600200"/>
            <a:ext cx="8458200" cy="4953000"/>
          </a:xfrm>
        </p:spPr>
        <p:txBody>
          <a:bodyPr>
            <a:normAutofit fontScale="85000" lnSpcReduction="20000"/>
          </a:bodyPr>
          <a:lstStyle/>
          <a:p>
            <a:r>
              <a:rPr lang="en-US" dirty="0" smtClean="0"/>
              <a:t>There certainly are more questions than adequate answers. </a:t>
            </a:r>
          </a:p>
          <a:p>
            <a:r>
              <a:rPr lang="en-US" dirty="0" smtClean="0"/>
              <a:t>Every technology made till date has been made in hopes of improving or benefiting human life. However, it is only misuse of technology that impacts humankind in a negative way. </a:t>
            </a:r>
          </a:p>
          <a:p>
            <a:r>
              <a:rPr lang="en-US" dirty="0" smtClean="0"/>
              <a:t>Scientists are currently researching better electronics and safe materials for nanomedicine alongside nanomedicine itself. The technology is being regulated by the government with the primary concern being safety of the people. </a:t>
            </a:r>
          </a:p>
          <a:p>
            <a:r>
              <a:rPr lang="en-US" dirty="0" smtClean="0"/>
              <a:t> We can certainly say that nanomedical technology, if used carefully and meticulously, will guarantee great benefits.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To Conclude…</a:t>
            </a:r>
            <a:endParaRPr lang="en-US" i="1" dirty="0"/>
          </a:p>
        </p:txBody>
      </p:sp>
      <p:sp>
        <p:nvSpPr>
          <p:cNvPr id="3" name="Content Placeholder 2"/>
          <p:cNvSpPr>
            <a:spLocks noGrp="1"/>
          </p:cNvSpPr>
          <p:nvPr>
            <p:ph idx="1"/>
          </p:nvPr>
        </p:nvSpPr>
        <p:spPr/>
        <p:txBody>
          <a:bodyPr/>
          <a:lstStyle/>
          <a:p>
            <a:pPr>
              <a:buNone/>
            </a:pPr>
            <a:r>
              <a:rPr lang="en-US" dirty="0" smtClean="0"/>
              <a:t>As Richard E. Smalley, PhD, 1996 Nobel Laureate, once said,</a:t>
            </a:r>
          </a:p>
          <a:p>
            <a:pPr>
              <a:buNone/>
            </a:pPr>
            <a:r>
              <a:rPr lang="en-US" dirty="0" smtClean="0"/>
              <a:t>“</a:t>
            </a:r>
            <a:r>
              <a:rPr lang="en-US" i="1" dirty="0" smtClean="0"/>
              <a:t>Human health has always been determined on the nanometer scale; this is where the structure and properties of the machines of life work in every one of the cells in every living thing. The practical impact of nanoscience on human health will be huge.</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 and Resources</a:t>
            </a:r>
            <a:endParaRPr lang="en-US" dirty="0"/>
          </a:p>
        </p:txBody>
      </p:sp>
      <p:sp>
        <p:nvSpPr>
          <p:cNvPr id="3" name="Content Placeholder 2"/>
          <p:cNvSpPr>
            <a:spLocks noGrp="1"/>
          </p:cNvSpPr>
          <p:nvPr>
            <p:ph idx="1"/>
          </p:nvPr>
        </p:nvSpPr>
        <p:spPr/>
        <p:txBody>
          <a:bodyPr>
            <a:normAutofit fontScale="62500" lnSpcReduction="20000"/>
          </a:bodyPr>
          <a:lstStyle/>
          <a:p>
            <a:r>
              <a:rPr lang="en-US" u="sng" dirty="0" smtClean="0">
                <a:hlinkClick r:id="rId2"/>
              </a:rPr>
              <a:t>http://www.nanotech-now.com/nanotechnology-medicine-glossary.htm</a:t>
            </a:r>
            <a:r>
              <a:rPr lang="en-US" dirty="0" smtClean="0"/>
              <a:t> - A great Medical Nanotechnology Dictionary providing the names and definitions of various existing and hypothetical devices.</a:t>
            </a:r>
          </a:p>
          <a:p>
            <a:r>
              <a:rPr lang="en-US" u="sng" dirty="0" smtClean="0">
                <a:hlinkClick r:id="rId3"/>
              </a:rPr>
              <a:t>http://www.ncbi.nlm.nih.gov/pmc/issues/178370</a:t>
            </a:r>
            <a:r>
              <a:rPr lang="en-US" dirty="0" smtClean="0"/>
              <a:t>  - A link to an official government nanotechnology journal published by NIH (National Institute of Health) – “International Journal of Nanomedicine”. The articles are all open-source and updated with the newest developments in biomedical nanotechnology.</a:t>
            </a:r>
          </a:p>
          <a:p>
            <a:r>
              <a:rPr lang="en-US" u="sng" dirty="0" smtClean="0">
                <a:hlinkClick r:id="rId4"/>
              </a:rPr>
              <a:t>http://en.wikipedia.org/wiki/Nanomedicine</a:t>
            </a:r>
            <a:r>
              <a:rPr lang="en-US" dirty="0" smtClean="0"/>
              <a:t> - A link to a Wikipedia article and portal on Nanomedicine.</a:t>
            </a:r>
          </a:p>
          <a:p>
            <a:r>
              <a:rPr lang="en-US" u="sng" dirty="0" smtClean="0">
                <a:hlinkClick r:id="rId5"/>
              </a:rPr>
              <a:t>http://www.wisc-online.com/objects/ViewObject.aspx?ID=NAN405</a:t>
            </a:r>
            <a:r>
              <a:rPr lang="en-US" dirty="0" smtClean="0"/>
              <a:t> – A great animated and interactive slideshow on Nanotechnology and its application on the cellular level.</a:t>
            </a:r>
          </a:p>
          <a:p>
            <a:r>
              <a:rPr lang="en-US" u="sng" dirty="0" smtClean="0">
                <a:hlinkClick r:id="rId6"/>
              </a:rPr>
              <a:t>http://www.wellcome.ac.uk/democs/flash/runflash.html</a:t>
            </a:r>
            <a:r>
              <a:rPr lang="en-US" dirty="0" smtClean="0"/>
              <a:t> - A great interactive animation made to show just how small “nano” is.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 Citations (In Order Of Appearance)</a:t>
            </a:r>
            <a:endParaRPr lang="en-US" dirty="0"/>
          </a:p>
        </p:txBody>
      </p:sp>
      <p:sp>
        <p:nvSpPr>
          <p:cNvPr id="3" name="Content Placeholder 2"/>
          <p:cNvSpPr>
            <a:spLocks noGrp="1"/>
          </p:cNvSpPr>
          <p:nvPr>
            <p:ph idx="1"/>
          </p:nvPr>
        </p:nvSpPr>
        <p:spPr/>
        <p:txBody>
          <a:bodyPr/>
          <a:lstStyle/>
          <a:p>
            <a:r>
              <a:rPr lang="en-US" dirty="0" smtClean="0">
                <a:hlinkClick r:id="rId2"/>
              </a:rPr>
              <a:t>http://eands.caltech.edu/articles/LXVI/alhibbs.html</a:t>
            </a:r>
            <a:endParaRPr lang="en-US" dirty="0" smtClean="0"/>
          </a:p>
          <a:p>
            <a:r>
              <a:rPr lang="en-US" dirty="0" smtClean="0">
                <a:hlinkClick r:id="rId3"/>
              </a:rPr>
              <a:t>http://www.uofaweb.ualberta.ca/ece/images/FishyNews.jpg</a:t>
            </a:r>
            <a:endParaRPr lang="en-US" dirty="0" smtClean="0"/>
          </a:p>
          <a:p>
            <a:r>
              <a:rPr lang="en-US" dirty="0" smtClean="0">
                <a:hlinkClick r:id="rId4"/>
              </a:rPr>
              <a:t>http://nanomedicinetoday.files.wordpress.com/2009/03/two-a1.jpg</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End</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What is Nanotechnology?</a:t>
            </a:r>
            <a:endParaRPr lang="en-US" i="1" dirty="0"/>
          </a:p>
        </p:txBody>
      </p:sp>
      <p:sp>
        <p:nvSpPr>
          <p:cNvPr id="3" name="Content Placeholder 2"/>
          <p:cNvSpPr>
            <a:spLocks noGrp="1"/>
          </p:cNvSpPr>
          <p:nvPr>
            <p:ph idx="1"/>
          </p:nvPr>
        </p:nvSpPr>
        <p:spPr/>
        <p:txBody>
          <a:bodyPr>
            <a:normAutofit lnSpcReduction="10000"/>
          </a:bodyPr>
          <a:lstStyle/>
          <a:p>
            <a:r>
              <a:rPr lang="en-US" dirty="0" smtClean="0"/>
              <a:t>A </a:t>
            </a:r>
            <a:r>
              <a:rPr lang="en-US" b="1" dirty="0"/>
              <a:t>d</a:t>
            </a:r>
            <a:r>
              <a:rPr lang="en-US" b="1" dirty="0" smtClean="0"/>
              <a:t>isruptive</a:t>
            </a:r>
            <a:r>
              <a:rPr lang="en-US" dirty="0" smtClean="0"/>
              <a:t> technology, with a potential to change the world as we know it today.</a:t>
            </a:r>
          </a:p>
          <a:p>
            <a:r>
              <a:rPr lang="en-US" dirty="0" smtClean="0"/>
              <a:t>What is Nanotechnology? It is the </a:t>
            </a:r>
            <a:r>
              <a:rPr lang="en-US" b="1" dirty="0" smtClean="0"/>
              <a:t>study of controlling and manipulating matter on an atomic and/or molecular scale</a:t>
            </a:r>
            <a:r>
              <a:rPr lang="en-US" dirty="0" smtClean="0"/>
              <a:t>.</a:t>
            </a:r>
          </a:p>
          <a:p>
            <a:r>
              <a:rPr lang="en-US" dirty="0" smtClean="0"/>
              <a:t>It </a:t>
            </a:r>
            <a:r>
              <a:rPr lang="en-US" b="1" dirty="0" smtClean="0"/>
              <a:t>deals with structures </a:t>
            </a:r>
            <a:r>
              <a:rPr lang="en-US" dirty="0" smtClean="0"/>
              <a:t>the size of </a:t>
            </a:r>
            <a:r>
              <a:rPr lang="en-US" b="1" dirty="0" smtClean="0"/>
              <a:t>100 nanometers or smaller</a:t>
            </a:r>
            <a:r>
              <a:rPr lang="en-US" dirty="0" smtClean="0"/>
              <a:t> in at least one dimension.</a:t>
            </a:r>
          </a:p>
          <a:p>
            <a:r>
              <a:rPr lang="en-US" dirty="0" smtClean="0"/>
              <a:t>It’s a </a:t>
            </a:r>
            <a:r>
              <a:rPr lang="en-US" b="1" dirty="0" smtClean="0"/>
              <a:t>very diverse</a:t>
            </a:r>
            <a:r>
              <a:rPr lang="en-US" dirty="0" smtClean="0"/>
              <a:t> technology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Brief History of Nanotechnology</a:t>
            </a:r>
            <a:endParaRPr lang="en-US" i="1" dirty="0"/>
          </a:p>
        </p:txBody>
      </p:sp>
      <p:sp>
        <p:nvSpPr>
          <p:cNvPr id="3" name="Content Placeholder 2"/>
          <p:cNvSpPr>
            <a:spLocks noGrp="1"/>
          </p:cNvSpPr>
          <p:nvPr>
            <p:ph idx="1"/>
          </p:nvPr>
        </p:nvSpPr>
        <p:spPr>
          <a:xfrm>
            <a:off x="0" y="1295400"/>
            <a:ext cx="5257800" cy="5562600"/>
          </a:xfrm>
        </p:spPr>
        <p:txBody>
          <a:bodyPr>
            <a:normAutofit fontScale="85000" lnSpcReduction="20000"/>
          </a:bodyPr>
          <a:lstStyle/>
          <a:p>
            <a:r>
              <a:rPr lang="en-US" dirty="0"/>
              <a:t>On </a:t>
            </a:r>
            <a:r>
              <a:rPr lang="en-US" b="1" dirty="0"/>
              <a:t>December 29, 1959, physicist Richard Feynman gave a radical lecture</a:t>
            </a:r>
            <a:r>
              <a:rPr lang="en-US" dirty="0"/>
              <a:t> at an American Physical Society meeting at Caltech titled </a:t>
            </a:r>
            <a:r>
              <a:rPr lang="en-US" b="1" dirty="0"/>
              <a:t>“</a:t>
            </a:r>
            <a:r>
              <a:rPr lang="en-US" b="1" i="1" dirty="0"/>
              <a:t>There’s Plenty of Room at the Bottom</a:t>
            </a:r>
            <a:r>
              <a:rPr lang="en-US" b="1" dirty="0" smtClean="0"/>
              <a:t>”.</a:t>
            </a:r>
          </a:p>
          <a:p>
            <a:r>
              <a:rPr lang="en-US" dirty="0" smtClean="0"/>
              <a:t>Feynman </a:t>
            </a:r>
            <a:r>
              <a:rPr lang="en-US" dirty="0"/>
              <a:t>suggested that it should be possible, in principle, to </a:t>
            </a:r>
            <a:r>
              <a:rPr lang="en-US" b="1" dirty="0"/>
              <a:t>make machines at a nano-scale that "arrange the atoms the way we want", and do chemical synthesis by mechanical manipulation</a:t>
            </a:r>
            <a:r>
              <a:rPr lang="en-US" dirty="0"/>
              <a:t>. </a:t>
            </a:r>
            <a:endParaRPr lang="en-US" dirty="0" smtClean="0"/>
          </a:p>
          <a:p>
            <a:r>
              <a:rPr lang="en-US" dirty="0"/>
              <a:t>W</a:t>
            </a:r>
            <a:r>
              <a:rPr lang="en-US" dirty="0" smtClean="0"/>
              <a:t>ith this lecture was the </a:t>
            </a:r>
            <a:r>
              <a:rPr lang="en-US" b="1" dirty="0" smtClean="0"/>
              <a:t>birth of the idea and study of nanotechnology</a:t>
            </a:r>
            <a:r>
              <a:rPr lang="en-US" dirty="0" smtClean="0"/>
              <a:t>.</a:t>
            </a:r>
            <a:endParaRPr lang="en-US" dirty="0"/>
          </a:p>
          <a:p>
            <a:endParaRPr lang="en-US" dirty="0"/>
          </a:p>
        </p:txBody>
      </p:sp>
      <p:pic>
        <p:nvPicPr>
          <p:cNvPr id="1026" name="Picture 2" descr="C:\Users\Dilon\Documents\Jerry's Documents\Jerry's Teen Biotech Challenge Project\Images\feynman-comp.jpg"/>
          <p:cNvPicPr>
            <a:picLocks noChangeAspect="1" noChangeArrowheads="1"/>
          </p:cNvPicPr>
          <p:nvPr/>
        </p:nvPicPr>
        <p:blipFill>
          <a:blip r:embed="rId2" cstate="print"/>
          <a:srcRect/>
          <a:stretch>
            <a:fillRect/>
          </a:stretch>
        </p:blipFill>
        <p:spPr bwMode="auto">
          <a:xfrm>
            <a:off x="5334000" y="1447800"/>
            <a:ext cx="3810000" cy="4495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Hibbs’s Idea on Nanotechnology in Medicine</a:t>
            </a:r>
            <a:endParaRPr lang="en-US" i="1" dirty="0"/>
          </a:p>
        </p:txBody>
      </p:sp>
      <p:sp>
        <p:nvSpPr>
          <p:cNvPr id="3" name="Content Placeholder 2"/>
          <p:cNvSpPr>
            <a:spLocks noGrp="1"/>
          </p:cNvSpPr>
          <p:nvPr>
            <p:ph idx="1"/>
          </p:nvPr>
        </p:nvSpPr>
        <p:spPr>
          <a:xfrm>
            <a:off x="0" y="1600200"/>
            <a:ext cx="6705600" cy="5257800"/>
          </a:xfrm>
        </p:spPr>
        <p:txBody>
          <a:bodyPr>
            <a:normAutofit fontScale="62500" lnSpcReduction="20000"/>
          </a:bodyPr>
          <a:lstStyle/>
          <a:p>
            <a:r>
              <a:rPr lang="en-US" dirty="0" smtClean="0"/>
              <a:t>Albert R. Hibbs was a noted mathematician. Hibbs was fascinated by self-actuated machines—a field where he </a:t>
            </a:r>
            <a:r>
              <a:rPr lang="en-US" dirty="0" smtClean="0"/>
              <a:t>collaborated </a:t>
            </a:r>
            <a:r>
              <a:rPr lang="en-US" dirty="0" smtClean="0"/>
              <a:t>in a well known idea-experiment of Feynman's. </a:t>
            </a:r>
            <a:r>
              <a:rPr lang="en-US" b="1" dirty="0" smtClean="0"/>
              <a:t>According to Feynman, it was Hibbs who originally suggested to him </a:t>
            </a:r>
            <a:r>
              <a:rPr lang="en-US" dirty="0" smtClean="0"/>
              <a:t>(circa 1959) </a:t>
            </a:r>
            <a:r>
              <a:rPr lang="en-US" b="1" dirty="0" smtClean="0"/>
              <a:t>the idea of a </a:t>
            </a:r>
            <a:r>
              <a:rPr lang="en-US" b="1" i="1" dirty="0" smtClean="0"/>
              <a:t>medical</a:t>
            </a:r>
            <a:r>
              <a:rPr lang="en-US" b="1" dirty="0" smtClean="0"/>
              <a:t> use for Feynman's theoretical micromachines</a:t>
            </a:r>
            <a:r>
              <a:rPr lang="en-US" dirty="0" smtClean="0"/>
              <a:t>.</a:t>
            </a:r>
          </a:p>
          <a:p>
            <a:r>
              <a:rPr lang="en-US" dirty="0" smtClean="0"/>
              <a:t>“</a:t>
            </a:r>
            <a:r>
              <a:rPr lang="en-US" i="1" dirty="0"/>
              <a:t>A friend of mine (Albert R. Hibbs) suggests a very interesting possibility for relatively small machines. He says that</a:t>
            </a:r>
            <a:r>
              <a:rPr lang="en-US" b="1" i="1" dirty="0"/>
              <a:t>, although </a:t>
            </a:r>
            <a:r>
              <a:rPr lang="en-US" i="1" dirty="0"/>
              <a:t>it is </a:t>
            </a:r>
            <a:r>
              <a:rPr lang="en-US" b="1" i="1" dirty="0"/>
              <a:t>a very wild idea, it would be interesting in surgery if you could swallow the surgeon. You put the mechanical surgeon inside the blood vessel and it goes into the heart and ``looks'' </a:t>
            </a:r>
            <a:r>
              <a:rPr lang="en-US" b="1" i="1" dirty="0" smtClean="0"/>
              <a:t>around …</a:t>
            </a:r>
            <a:r>
              <a:rPr lang="en-US" i="1" dirty="0" smtClean="0"/>
              <a:t> </a:t>
            </a:r>
            <a:r>
              <a:rPr lang="en-US" b="1" i="1" dirty="0"/>
              <a:t>It finds out which valve is the faulty one and takes a little knife and slices it out. Other small machines might be permanently incorporated in the body to assist some inadequately-functioning organ</a:t>
            </a:r>
            <a:r>
              <a:rPr lang="en-US" dirty="0" smtClean="0"/>
              <a:t>”. – Richard Feynman, “</a:t>
            </a:r>
            <a:r>
              <a:rPr lang="en-US" i="1" dirty="0" smtClean="0"/>
              <a:t>There’s Plenty of Room at the Bottom</a:t>
            </a:r>
            <a:r>
              <a:rPr lang="en-US" dirty="0" smtClean="0"/>
              <a:t>”.</a:t>
            </a:r>
            <a:endParaRPr lang="en-US" dirty="0"/>
          </a:p>
          <a:p>
            <a:r>
              <a:rPr lang="en-US" dirty="0"/>
              <a:t>What </a:t>
            </a:r>
            <a:r>
              <a:rPr lang="en-US" b="1" dirty="0"/>
              <a:t>Feynman </a:t>
            </a:r>
            <a:r>
              <a:rPr lang="en-US" b="1" dirty="0" smtClean="0"/>
              <a:t>and Hibbs considered </a:t>
            </a:r>
            <a:r>
              <a:rPr lang="en-US" b="1" dirty="0"/>
              <a:t>a possibility</a:t>
            </a:r>
            <a:r>
              <a:rPr lang="en-US" dirty="0"/>
              <a:t>, today 51 years later, is </a:t>
            </a:r>
            <a:r>
              <a:rPr lang="en-US" b="1" dirty="0"/>
              <a:t>becoming a reality</a:t>
            </a:r>
            <a:r>
              <a:rPr lang="en-US" dirty="0"/>
              <a:t>.</a:t>
            </a:r>
          </a:p>
          <a:p>
            <a:endParaRPr lang="en-US" dirty="0"/>
          </a:p>
        </p:txBody>
      </p:sp>
      <p:pic>
        <p:nvPicPr>
          <p:cNvPr id="15362" name="Picture 2" descr="http://eands.caltech.edu/photos/LXVI/hibbs.jpg"/>
          <p:cNvPicPr>
            <a:picLocks noChangeAspect="1" noChangeArrowheads="1"/>
          </p:cNvPicPr>
          <p:nvPr/>
        </p:nvPicPr>
        <p:blipFill>
          <a:blip r:embed="rId2" cstate="print"/>
          <a:srcRect/>
          <a:stretch>
            <a:fillRect/>
          </a:stretch>
        </p:blipFill>
        <p:spPr bwMode="auto">
          <a:xfrm>
            <a:off x="6705600" y="1828800"/>
            <a:ext cx="2209800" cy="339654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Applications of Medical Nanotechnology</a:t>
            </a:r>
            <a:endParaRPr lang="en-US" i="1"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Applications of medical nanotechnology span across a variety of areas such as</a:t>
            </a:r>
          </a:p>
          <a:p>
            <a:r>
              <a:rPr lang="en-US" dirty="0" smtClean="0"/>
              <a:t>In </a:t>
            </a:r>
            <a:r>
              <a:rPr lang="en-US" b="1" dirty="0" smtClean="0"/>
              <a:t>Drugs, Medicines, Therapeutics</a:t>
            </a:r>
            <a:r>
              <a:rPr lang="en-US" dirty="0" smtClean="0"/>
              <a:t>, </a:t>
            </a:r>
            <a:r>
              <a:rPr lang="en-US" dirty="0" smtClean="0"/>
              <a:t>etc</a:t>
            </a:r>
          </a:p>
          <a:p>
            <a:r>
              <a:rPr lang="en-US" dirty="0" smtClean="0"/>
              <a:t>In </a:t>
            </a:r>
            <a:r>
              <a:rPr lang="en-US" b="1" dirty="0" smtClean="0"/>
              <a:t>Diagnostics</a:t>
            </a:r>
            <a:r>
              <a:rPr lang="en-US" dirty="0" smtClean="0"/>
              <a:t> of diseases, abnormal conditions etc.</a:t>
            </a:r>
            <a:endParaRPr lang="en-US" dirty="0" smtClean="0"/>
          </a:p>
          <a:p>
            <a:r>
              <a:rPr lang="en-US" dirty="0" smtClean="0"/>
              <a:t>In </a:t>
            </a:r>
            <a:r>
              <a:rPr lang="en-US" b="1" dirty="0" smtClean="0"/>
              <a:t>Surgery</a:t>
            </a:r>
          </a:p>
          <a:p>
            <a:r>
              <a:rPr lang="en-US" dirty="0" smtClean="0"/>
              <a:t>In </a:t>
            </a:r>
            <a:r>
              <a:rPr lang="en-US" b="1" dirty="0" smtClean="0"/>
              <a:t>Medical Robotics</a:t>
            </a:r>
          </a:p>
          <a:p>
            <a:r>
              <a:rPr lang="en-US" dirty="0" smtClean="0"/>
              <a:t>In the general </a:t>
            </a:r>
            <a:r>
              <a:rPr lang="en-US" b="1" dirty="0" smtClean="0"/>
              <a:t>sake of increasing knowledge </a:t>
            </a:r>
            <a:r>
              <a:rPr lang="en-US" dirty="0" smtClean="0"/>
              <a:t>of the human body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Applications in Drugs and Medicine</a:t>
            </a:r>
            <a:endParaRPr lang="en-US" i="1" dirty="0"/>
          </a:p>
        </p:txBody>
      </p:sp>
      <p:sp>
        <p:nvSpPr>
          <p:cNvPr id="3" name="Content Placeholder 2"/>
          <p:cNvSpPr>
            <a:spLocks noGrp="1"/>
          </p:cNvSpPr>
          <p:nvPr>
            <p:ph idx="1"/>
          </p:nvPr>
        </p:nvSpPr>
        <p:spPr>
          <a:xfrm>
            <a:off x="228600" y="1600200"/>
            <a:ext cx="8610600" cy="5029200"/>
          </a:xfrm>
        </p:spPr>
        <p:txBody>
          <a:bodyPr>
            <a:normAutofit fontScale="77500" lnSpcReduction="20000"/>
          </a:bodyPr>
          <a:lstStyle/>
          <a:p>
            <a:r>
              <a:rPr lang="en-US" dirty="0"/>
              <a:t>Nanotechnology can deliver medicine or drugs into specific parts of the human body, thereby making them more effective and less harmful to the other parts of the body</a:t>
            </a:r>
            <a:r>
              <a:rPr lang="en-US" dirty="0" smtClean="0"/>
              <a:t>.</a:t>
            </a:r>
          </a:p>
          <a:p>
            <a:r>
              <a:rPr lang="en-US" dirty="0"/>
              <a:t>A recent study conducted by NIH found anti-cancer gold nanoparticles very </a:t>
            </a:r>
            <a:r>
              <a:rPr lang="en-US" dirty="0" smtClean="0"/>
              <a:t>effective. Gold </a:t>
            </a:r>
            <a:r>
              <a:rPr lang="en-US" dirty="0"/>
              <a:t>has been known to be one of the most unreactive metals on the periodic table and it can also be heated to high temperatures before melting. Due to this, “nanoshells” made of gold are useful to fight cancer (particularly soft-tissue </a:t>
            </a:r>
            <a:r>
              <a:rPr lang="en-US" dirty="0" smtClean="0"/>
              <a:t>tumors), </a:t>
            </a:r>
            <a:r>
              <a:rPr lang="en-US" dirty="0"/>
              <a:t>also because of their ability to absorb radiation at certain wavelengths. Once the nanoshells enter tumor cells and radiation treatment is applied, they absorb the energy and heat up enough to kill the cancer cells. Not only gold but other elements can also be used.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Applications in Surgery</a:t>
            </a:r>
            <a:endParaRPr lang="en-US" i="1" dirty="0"/>
          </a:p>
        </p:txBody>
      </p:sp>
      <p:sp>
        <p:nvSpPr>
          <p:cNvPr id="3" name="Content Placeholder 2"/>
          <p:cNvSpPr>
            <a:spLocks noGrp="1"/>
          </p:cNvSpPr>
          <p:nvPr>
            <p:ph idx="1"/>
          </p:nvPr>
        </p:nvSpPr>
        <p:spPr>
          <a:xfrm>
            <a:off x="0" y="1371600"/>
            <a:ext cx="6705600" cy="5486400"/>
          </a:xfrm>
        </p:spPr>
        <p:txBody>
          <a:bodyPr>
            <a:normAutofit fontScale="47500" lnSpcReduction="20000"/>
          </a:bodyPr>
          <a:lstStyle/>
          <a:p>
            <a:r>
              <a:rPr lang="en-US" sz="4200" dirty="0" smtClean="0"/>
              <a:t>In many cases, </a:t>
            </a:r>
            <a:r>
              <a:rPr lang="en-US" sz="4200" b="1" dirty="0" smtClean="0"/>
              <a:t>surgery must be done on a minute part of the body but to ensure that all danger </a:t>
            </a:r>
            <a:r>
              <a:rPr lang="en-US" sz="4200" dirty="0" smtClean="0"/>
              <a:t>(such as a tumor</a:t>
            </a:r>
            <a:r>
              <a:rPr lang="en-US" sz="4200" b="1" dirty="0" smtClean="0"/>
              <a:t>) is removed</a:t>
            </a:r>
            <a:r>
              <a:rPr lang="en-US" sz="4200" dirty="0" smtClean="0"/>
              <a:t>, </a:t>
            </a:r>
            <a:r>
              <a:rPr lang="en-US" sz="4200" b="1" dirty="0" smtClean="0"/>
              <a:t>extensive surgery (and thus skin damage) must be done. With nanotechnology</a:t>
            </a:r>
            <a:r>
              <a:rPr lang="en-US" sz="4200" dirty="0" smtClean="0"/>
              <a:t>, however, minute surgical instruments and robots can be made which can be used to perform microsurgeries on any part of the body. Instead of damaging a large amount of the body, these instruments would be </a:t>
            </a:r>
            <a:r>
              <a:rPr lang="en-US" sz="4200" b="1" dirty="0" smtClean="0"/>
              <a:t>able precise and accurate</a:t>
            </a:r>
            <a:r>
              <a:rPr lang="en-US" sz="4200" dirty="0" smtClean="0"/>
              <a:t>, targeting only the area where surgery should be done.</a:t>
            </a:r>
          </a:p>
          <a:p>
            <a:r>
              <a:rPr lang="en-US" sz="4200" b="1" dirty="0" smtClean="0"/>
              <a:t>Visualization</a:t>
            </a:r>
            <a:r>
              <a:rPr lang="en-US" sz="4200" dirty="0" smtClean="0"/>
              <a:t> of surgery can also be improved using nanotechnology. Instead of a surgeon holding the instrument, computers can be used to control the nano-sized surgical instruments. “Nanocameras” can provide close up visualization of the surgery. Thus, there is also a </a:t>
            </a:r>
            <a:r>
              <a:rPr lang="en-US" sz="4200" b="1" dirty="0" smtClean="0"/>
              <a:t>very less chance of any mistakes or faults</a:t>
            </a:r>
            <a:r>
              <a:rPr lang="en-US" sz="4200" dirty="0" smtClean="0"/>
              <a:t> being made</a:t>
            </a:r>
          </a:p>
          <a:p>
            <a:r>
              <a:rPr lang="en-US" sz="4200" b="1" dirty="0" smtClean="0"/>
              <a:t>Surgery</a:t>
            </a:r>
            <a:r>
              <a:rPr lang="en-US" sz="4200" dirty="0" smtClean="0"/>
              <a:t> could also be done </a:t>
            </a:r>
            <a:r>
              <a:rPr lang="en-US" sz="4200" b="1" dirty="0" smtClean="0"/>
              <a:t>on tissue, genetic and cellular levels</a:t>
            </a:r>
            <a:r>
              <a:rPr lang="en-US" sz="4200" dirty="0" smtClean="0"/>
              <a:t>. </a:t>
            </a:r>
          </a:p>
          <a:p>
            <a:endParaRPr lang="en-US" dirty="0"/>
          </a:p>
        </p:txBody>
      </p:sp>
      <p:pic>
        <p:nvPicPr>
          <p:cNvPr id="12292" name="Picture 4" descr="http://www.uofaweb.ualberta.ca/ece/images/FishyNews.jpg"/>
          <p:cNvPicPr>
            <a:picLocks noChangeAspect="1" noChangeArrowheads="1"/>
          </p:cNvPicPr>
          <p:nvPr/>
        </p:nvPicPr>
        <p:blipFill>
          <a:blip r:embed="rId2" cstate="print"/>
          <a:srcRect/>
          <a:stretch>
            <a:fillRect/>
          </a:stretch>
        </p:blipFill>
        <p:spPr bwMode="auto">
          <a:xfrm>
            <a:off x="6722878" y="1676400"/>
            <a:ext cx="2421122"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Applications in Medicinal Robotics</a:t>
            </a:r>
            <a:endParaRPr lang="en-US" i="1" dirty="0"/>
          </a:p>
        </p:txBody>
      </p:sp>
      <p:sp>
        <p:nvSpPr>
          <p:cNvPr id="3" name="Content Placeholder 2"/>
          <p:cNvSpPr>
            <a:spLocks noGrp="1"/>
          </p:cNvSpPr>
          <p:nvPr>
            <p:ph idx="1"/>
          </p:nvPr>
        </p:nvSpPr>
        <p:spPr>
          <a:xfrm>
            <a:off x="0" y="1600200"/>
            <a:ext cx="5105400" cy="5257800"/>
          </a:xfrm>
        </p:spPr>
        <p:txBody>
          <a:bodyPr>
            <a:normAutofit fontScale="70000" lnSpcReduction="20000"/>
          </a:bodyPr>
          <a:lstStyle/>
          <a:p>
            <a:r>
              <a:rPr lang="en-US" dirty="0" smtClean="0"/>
              <a:t>Nanotechnology, perhaps, has been most popularly recognized for it’s applications in robotics. Nano-robotics, although having many applications in other areas, have the most useful and variety of uses in medical fields.</a:t>
            </a:r>
          </a:p>
          <a:p>
            <a:r>
              <a:rPr lang="en-US" dirty="0" smtClean="0"/>
              <a:t>Potential applications of nanorobotics in medicine include early diagnosis and targeted drug delivery for cancer, biomedical instrumentation, surgery, pharmacokinetics, monitoring of diabetes, and health care. In such plans, future medical nanotechnology is expected to employ nanorobots injected into the patient to perform treatment on a cellular level.</a:t>
            </a:r>
          </a:p>
        </p:txBody>
      </p:sp>
      <p:pic>
        <p:nvPicPr>
          <p:cNvPr id="11265" name="Picture 1" descr="C:\Users\Dilon\Documents\Jerry's Documents\Jerry's Teen Biotech Challenge Project\Images\two-a1.jpg"/>
          <p:cNvPicPr>
            <a:picLocks noChangeAspect="1" noChangeArrowheads="1"/>
          </p:cNvPicPr>
          <p:nvPr/>
        </p:nvPicPr>
        <p:blipFill>
          <a:blip r:embed="rId2" cstate="print"/>
          <a:srcRect/>
          <a:stretch>
            <a:fillRect/>
          </a:stretch>
        </p:blipFill>
        <p:spPr bwMode="auto">
          <a:xfrm>
            <a:off x="5562600" y="1219200"/>
            <a:ext cx="3581400" cy="3048000"/>
          </a:xfrm>
          <a:prstGeom prst="rect">
            <a:avLst/>
          </a:prstGeom>
          <a:noFill/>
        </p:spPr>
      </p:pic>
      <p:pic>
        <p:nvPicPr>
          <p:cNvPr id="11266" name="Picture 2" descr="C:\Users\Dilon\Documents\Jerry's Documents\Jerry's Teen Biotech Challenge Project\Images\nanotechnology-robot-530.jpg"/>
          <p:cNvPicPr>
            <a:picLocks noChangeAspect="1" noChangeArrowheads="1"/>
          </p:cNvPicPr>
          <p:nvPr/>
        </p:nvPicPr>
        <p:blipFill>
          <a:blip r:embed="rId3" cstate="print"/>
          <a:srcRect/>
          <a:stretch>
            <a:fillRect/>
          </a:stretch>
        </p:blipFill>
        <p:spPr bwMode="auto">
          <a:xfrm>
            <a:off x="5605151" y="4200525"/>
            <a:ext cx="3538849" cy="26574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5410200" cy="5334000"/>
          </a:xfrm>
        </p:spPr>
        <p:txBody>
          <a:bodyPr>
            <a:normAutofit fontScale="62500" lnSpcReduction="20000"/>
          </a:bodyPr>
          <a:lstStyle/>
          <a:p>
            <a:r>
              <a:rPr lang="en-US" dirty="0" smtClean="0"/>
              <a:t>With nanorobotics, </a:t>
            </a:r>
            <a:r>
              <a:rPr lang="en-US" b="1" dirty="0" smtClean="0"/>
              <a:t>we can take snapshots of the human body</a:t>
            </a:r>
            <a:r>
              <a:rPr lang="en-US" dirty="0" smtClean="0"/>
              <a:t>. We </a:t>
            </a:r>
            <a:r>
              <a:rPr lang="en-US" b="1" dirty="0" smtClean="0"/>
              <a:t>can better understand how exactly the human body works</a:t>
            </a:r>
            <a:r>
              <a:rPr lang="en-US" dirty="0" smtClean="0"/>
              <a:t>. Thus, our knowledge will be enhanced as well. The </a:t>
            </a:r>
            <a:r>
              <a:rPr lang="en-US" b="1" dirty="0" smtClean="0"/>
              <a:t>workings of cells, bacteria, viruses etc can be better explored</a:t>
            </a:r>
            <a:r>
              <a:rPr lang="en-US" dirty="0" smtClean="0"/>
              <a:t>. The causes </a:t>
            </a:r>
            <a:r>
              <a:rPr lang="en-US" b="1" dirty="0" smtClean="0"/>
              <a:t>of relatively new diseases can be found and prevented</a:t>
            </a:r>
            <a:r>
              <a:rPr lang="en-US" dirty="0" smtClean="0"/>
              <a:t>. </a:t>
            </a:r>
          </a:p>
          <a:p>
            <a:r>
              <a:rPr lang="en-US" dirty="0" smtClean="0"/>
              <a:t>Nanorobotics may be able to help </a:t>
            </a:r>
            <a:r>
              <a:rPr lang="en-US" b="1" dirty="0" smtClean="0"/>
              <a:t>to restore vision. Genome sequencing </a:t>
            </a:r>
            <a:r>
              <a:rPr lang="en-US" dirty="0" smtClean="0"/>
              <a:t>can be made much easier. </a:t>
            </a:r>
            <a:r>
              <a:rPr lang="en-US" b="1" dirty="0" smtClean="0"/>
              <a:t>Biological causes of mental diseases</a:t>
            </a:r>
            <a:r>
              <a:rPr lang="en-US" dirty="0" smtClean="0"/>
              <a:t> can be monitored and identified. </a:t>
            </a:r>
            <a:r>
              <a:rPr lang="en-US" b="1" dirty="0" smtClean="0"/>
              <a:t>Simple curiosity</a:t>
            </a:r>
            <a:r>
              <a:rPr lang="en-US" dirty="0" smtClean="0"/>
              <a:t> can be answered.</a:t>
            </a:r>
          </a:p>
          <a:p>
            <a:r>
              <a:rPr lang="en-US" dirty="0" smtClean="0"/>
              <a:t>“</a:t>
            </a:r>
            <a:r>
              <a:rPr lang="en-US" b="1" dirty="0" smtClean="0"/>
              <a:t>Tissue engineering</a:t>
            </a:r>
            <a:r>
              <a:rPr lang="en-US" dirty="0" smtClean="0"/>
              <a:t>” could also be done using nano-materials. Tissue engineering makes use of artificially stimulated cell proliferation by using suitable nanomaterial-based scaffolds and growth factors. Advances in nanotechnology-based tissue engineering could also lead to life extension in humans and other animals.</a:t>
            </a:r>
          </a:p>
          <a:p>
            <a:endParaRPr lang="en-US" dirty="0"/>
          </a:p>
        </p:txBody>
      </p:sp>
      <p:sp>
        <p:nvSpPr>
          <p:cNvPr id="4" name="Title 3"/>
          <p:cNvSpPr>
            <a:spLocks noGrp="1"/>
          </p:cNvSpPr>
          <p:nvPr>
            <p:ph type="title"/>
          </p:nvPr>
        </p:nvSpPr>
        <p:spPr/>
        <p:txBody>
          <a:bodyPr>
            <a:normAutofit fontScale="90000"/>
          </a:bodyPr>
          <a:lstStyle/>
          <a:p>
            <a:r>
              <a:rPr lang="en-US" i="1" dirty="0" smtClean="0"/>
              <a:t>Miscellaneous Applications of Nanotechnology in Health</a:t>
            </a:r>
            <a:endParaRPr lang="en-US" i="1" dirty="0"/>
          </a:p>
        </p:txBody>
      </p:sp>
      <p:pic>
        <p:nvPicPr>
          <p:cNvPr id="10241" name="Picture 1" descr="C:\Users\Dilon\Documents\Jerry's Documents\Jerry's Teen Biotech Challenge Project\Images\nj7254-540a-i1_0.jpg"/>
          <p:cNvPicPr>
            <a:picLocks noChangeAspect="1" noChangeArrowheads="1"/>
          </p:cNvPicPr>
          <p:nvPr/>
        </p:nvPicPr>
        <p:blipFill>
          <a:blip r:embed="rId2" cstate="print"/>
          <a:srcRect/>
          <a:stretch>
            <a:fillRect/>
          </a:stretch>
        </p:blipFill>
        <p:spPr bwMode="auto">
          <a:xfrm>
            <a:off x="5410200" y="1905000"/>
            <a:ext cx="3733800" cy="3581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1627</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 Brief View of Nanotechnology in Medicine</vt:lpstr>
      <vt:lpstr>What is Nanotechnology?</vt:lpstr>
      <vt:lpstr>A Brief History of Nanotechnology</vt:lpstr>
      <vt:lpstr>Hibbs’s Idea on Nanotechnology in Medicine</vt:lpstr>
      <vt:lpstr>Applications of Medical Nanotechnology</vt:lpstr>
      <vt:lpstr>Applications in Drugs and Medicine</vt:lpstr>
      <vt:lpstr>Applications in Surgery</vt:lpstr>
      <vt:lpstr>Applications in Medicinal Robotics</vt:lpstr>
      <vt:lpstr>Miscellaneous Applications of Nanotechnology in Health</vt:lpstr>
      <vt:lpstr>Social Issues of Nanotechnology in Medicine</vt:lpstr>
      <vt:lpstr>Social Issues (Continued)</vt:lpstr>
      <vt:lpstr>Economical Issues of Nanotechnology in Medicine</vt:lpstr>
      <vt:lpstr>Ethical Issues of Nanotechnology in Medicine</vt:lpstr>
      <vt:lpstr>What Lessons Have We and Should We Learn?</vt:lpstr>
      <vt:lpstr>To Conclude…</vt:lpstr>
      <vt:lpstr>Additional Links and Resources</vt:lpstr>
      <vt:lpstr>Image Citations (In Order Of Appearance)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View of Nanotechnology in Medicine</dc:title>
  <dc:creator>Dilon</dc:creator>
  <cp:lastModifiedBy>Dilon</cp:lastModifiedBy>
  <cp:revision>24</cp:revision>
  <dcterms:created xsi:type="dcterms:W3CDTF">2010-01-14T03:36:55Z</dcterms:created>
  <dcterms:modified xsi:type="dcterms:W3CDTF">2010-01-17T06:46:50Z</dcterms:modified>
</cp:coreProperties>
</file>